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0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04C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970" y="48"/>
      </p:cViewPr>
      <p:guideLst>
        <p:guide orient="horz" pos="2160"/>
        <p:guide pos="29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ags\Documents\IRT%20Test\IRT%20Time%20in%20State%2030%20KW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ags\Documents\IRT%20Test\IRT%20Time%20in%20State%2030%20KW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ags\Documents\IRT%20Test\IRT%20Time%20in%20State%2030%20KW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52392645058253E-2"/>
          <c:y val="7.9936994584627483E-2"/>
          <c:w val="0.92430446194225724"/>
          <c:h val="0.740922214268671"/>
        </c:manualLayout>
      </c:layout>
      <c:barChart>
        <c:barDir val="bar"/>
        <c:grouping val="stacked"/>
        <c:varyColors val="0"/>
        <c:ser>
          <c:idx val="8"/>
          <c:order val="0"/>
          <c:tx>
            <c:strRef>
              <c:f>'Sheet1 (2)'!$A$3</c:f>
              <c:strCache>
                <c:ptCount val="1"/>
                <c:pt idx="0">
                  <c:v>In Use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val>
            <c:numRef>
              <c:f>'Sheet1 (2)'!$B$3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D-4256-981D-6E889071B7B2}"/>
            </c:ext>
          </c:extLst>
        </c:ser>
        <c:ser>
          <c:idx val="9"/>
          <c:order val="1"/>
          <c:tx>
            <c:strRef>
              <c:f>'Sheet1 (2)'!$A$4</c:f>
              <c:strCache>
                <c:ptCount val="1"/>
                <c:pt idx="0">
                  <c:v>IRT Powered</c:v>
                </c:pt>
              </c:strCache>
            </c:strRef>
          </c:tx>
          <c:spPr>
            <a:gradFill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</a:gradFill>
          </c:spPr>
          <c:invertIfNegative val="0"/>
          <c:val>
            <c:numRef>
              <c:f>'Sheet1 (2)'!$B$4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D-4256-981D-6E889071B7B2}"/>
            </c:ext>
          </c:extLst>
        </c:ser>
        <c:ser>
          <c:idx val="10"/>
          <c:order val="2"/>
          <c:tx>
            <c:strRef>
              <c:f>'Sheet1 (2)'!$A$5</c:f>
              <c:strCache>
                <c:ptCount val="1"/>
                <c:pt idx="0">
                  <c:v>Idle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val>
            <c:numRef>
              <c:f>'Sheet1 (2)'!$B$5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9D-4256-981D-6E889071B7B2}"/>
            </c:ext>
          </c:extLst>
        </c:ser>
        <c:ser>
          <c:idx val="11"/>
          <c:order val="3"/>
          <c:tx>
            <c:strRef>
              <c:f>'Sheet1 (2)'!$A$6</c:f>
              <c:strCache>
                <c:ptCount val="1"/>
                <c:pt idx="0">
                  <c:v>IRT Powered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val>
            <c:numRef>
              <c:f>'Sheet1 (2)'!$B$6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9D-4256-981D-6E889071B7B2}"/>
            </c:ext>
          </c:extLst>
        </c:ser>
        <c:ser>
          <c:idx val="12"/>
          <c:order val="4"/>
          <c:tx>
            <c:strRef>
              <c:f>'Sheet1 (2)'!$A$7</c:f>
              <c:strCache>
                <c:ptCount val="1"/>
                <c:pt idx="0">
                  <c:v>Idle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9D-4256-981D-6E889071B7B2}"/>
              </c:ext>
            </c:extLst>
          </c:dPt>
          <c:val>
            <c:numRef>
              <c:f>'Sheet1 (2)'!$B$7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9D-4256-981D-6E889071B7B2}"/>
            </c:ext>
          </c:extLst>
        </c:ser>
        <c:ser>
          <c:idx val="13"/>
          <c:order val="5"/>
          <c:tx>
            <c:strRef>
              <c:f>'Sheet1 (2)'!$A$8</c:f>
              <c:strCache>
                <c:ptCount val="1"/>
                <c:pt idx="0">
                  <c:v>IRT Powered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val>
            <c:numRef>
              <c:f>'Sheet1 (2)'!$B$8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9D-4256-981D-6E889071B7B2}"/>
            </c:ext>
          </c:extLst>
        </c:ser>
        <c:ser>
          <c:idx val="14"/>
          <c:order val="6"/>
          <c:tx>
            <c:strRef>
              <c:f>'Sheet1 (2)'!$A$9</c:f>
              <c:strCache>
                <c:ptCount val="1"/>
                <c:pt idx="0">
                  <c:v>Idle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val>
            <c:numRef>
              <c:f>'Sheet1 (2)'!$B$9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9D-4256-981D-6E889071B7B2}"/>
            </c:ext>
          </c:extLst>
        </c:ser>
        <c:ser>
          <c:idx val="15"/>
          <c:order val="7"/>
          <c:tx>
            <c:strRef>
              <c:f>'Sheet1 (2)'!$A$10</c:f>
              <c:strCache>
                <c:ptCount val="1"/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val>
            <c:numRef>
              <c:f>'Sheet1 (2)'!$B$10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1E9D-4256-981D-6E889071B7B2}"/>
            </c:ext>
          </c:extLst>
        </c:ser>
        <c:ser>
          <c:idx val="17"/>
          <c:order val="8"/>
          <c:tx>
            <c:strRef>
              <c:f>'Sheet1 (2)'!$A$11</c:f>
              <c:strCache>
                <c:ptCount val="1"/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0" scaled="1"/>
            </a:gradFill>
          </c:spPr>
          <c:invertIfNegative val="0"/>
          <c:val>
            <c:numRef>
              <c:f>'Sheet1 (2)'!$B$11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1E9D-4256-981D-6E889071B7B2}"/>
            </c:ext>
          </c:extLst>
        </c:ser>
        <c:ser>
          <c:idx val="18"/>
          <c:order val="9"/>
          <c:tx>
            <c:strRef>
              <c:f>'Sheet1 (2)'!$A$12</c:f>
              <c:strCache>
                <c:ptCount val="1"/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B050"/>
                </a:gs>
                <a:gs pos="100000">
                  <a:srgbClr val="00DA63"/>
                </a:gs>
              </a:gsLst>
              <a:lin ang="0" scaled="1"/>
            </a:gradFill>
          </c:spPr>
          <c:invertIfNegative val="0"/>
          <c:val>
            <c:numRef>
              <c:f>'Sheet1 (2)'!$B$12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1E9D-4256-981D-6E889071B7B2}"/>
            </c:ext>
          </c:extLst>
        </c:ser>
        <c:ser>
          <c:idx val="20"/>
          <c:order val="10"/>
          <c:tx>
            <c:strRef>
              <c:f>'Sheet1 (2)'!$A$13</c:f>
              <c:strCache>
                <c:ptCount val="1"/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E4785A"/>
                </a:gs>
              </a:gsLst>
              <a:lin ang="0" scaled="1"/>
            </a:gradFill>
          </c:spPr>
          <c:invertIfNegative val="0"/>
          <c:val>
            <c:numRef>
              <c:f>'Sheet1 (2)'!$B$13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C-1E9D-4256-981D-6E889071B7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190384399"/>
        <c:axId val="1190385231"/>
      </c:barChart>
      <c:catAx>
        <c:axId val="119038439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0385231"/>
        <c:crosses val="autoZero"/>
        <c:auto val="1"/>
        <c:lblAlgn val="ctr"/>
        <c:lblOffset val="100"/>
        <c:noMultiLvlLbl val="0"/>
      </c:catAx>
      <c:valAx>
        <c:axId val="1190385231"/>
        <c:scaling>
          <c:orientation val="minMax"/>
          <c:max val="2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0384399"/>
        <c:crosses val="autoZero"/>
        <c:crossBetween val="between"/>
        <c:majorUnit val="4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8565961425558E-2"/>
          <c:y val="6.5280928317424672E-2"/>
          <c:w val="0.92412524592052114"/>
          <c:h val="0.752186465822207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 (2)'!$A$29</c:f>
              <c:strCache>
                <c:ptCount val="1"/>
                <c:pt idx="0">
                  <c:v>In Use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(2)'!$B$29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8-42DE-9470-8CC8F34E336F}"/>
            </c:ext>
          </c:extLst>
        </c:ser>
        <c:ser>
          <c:idx val="1"/>
          <c:order val="1"/>
          <c:tx>
            <c:strRef>
              <c:f>'Sheet1 (2)'!$A$30</c:f>
              <c:strCache>
                <c:ptCount val="1"/>
                <c:pt idx="0">
                  <c:v>IRT Powered</c:v>
                </c:pt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(2)'!$B$30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E8-42DE-9470-8CC8F34E336F}"/>
            </c:ext>
          </c:extLst>
        </c:ser>
        <c:ser>
          <c:idx val="2"/>
          <c:order val="2"/>
          <c:tx>
            <c:strRef>
              <c:f>'Sheet1 (2)'!$A$31</c:f>
              <c:strCache>
                <c:ptCount val="1"/>
                <c:pt idx="0">
                  <c:v>Idle</c:v>
                </c:pt>
              </c:strCache>
            </c:strRef>
          </c:tx>
          <c:spPr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(2)'!$B$31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E8-42DE-9470-8CC8F34E336F}"/>
            </c:ext>
          </c:extLst>
        </c:ser>
        <c:ser>
          <c:idx val="3"/>
          <c:order val="3"/>
          <c:tx>
            <c:strRef>
              <c:f>'Sheet1 (2)'!$A$32</c:f>
              <c:strCache>
                <c:ptCount val="1"/>
                <c:pt idx="0">
                  <c:v>IRT Powered</c:v>
                </c:pt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E8-42DE-9470-8CC8F34E336F}"/>
            </c:ext>
          </c:extLst>
        </c:ser>
        <c:ser>
          <c:idx val="4"/>
          <c:order val="4"/>
          <c:tx>
            <c:strRef>
              <c:f>'Sheet1 (2)'!$A$33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(2)'!$B$33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75E8-42DE-9470-8CC8F34E336F}"/>
            </c:ext>
          </c:extLst>
        </c:ser>
        <c:ser>
          <c:idx val="5"/>
          <c:order val="5"/>
          <c:tx>
            <c:strRef>
              <c:f>'Sheet1 (2)'!$A$34</c:f>
              <c:strCache>
                <c:ptCount val="1"/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(2)'!$B$34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5-75E8-42DE-9470-8CC8F34E336F}"/>
            </c:ext>
          </c:extLst>
        </c:ser>
        <c:ser>
          <c:idx val="6"/>
          <c:order val="6"/>
          <c:tx>
            <c:strRef>
              <c:f>'Sheet1 (2)'!$A$35</c:f>
              <c:strCache>
                <c:ptCount val="1"/>
              </c:strCache>
            </c:strRef>
          </c:tx>
          <c:spPr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(2)'!$B$35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75E8-42DE-9470-8CC8F34E336F}"/>
            </c:ext>
          </c:extLst>
        </c:ser>
        <c:ser>
          <c:idx val="7"/>
          <c:order val="7"/>
          <c:tx>
            <c:strRef>
              <c:f>'Sheet1 (2)'!$A$36</c:f>
              <c:strCache>
                <c:ptCount val="1"/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(2)'!$B$36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75E8-42DE-9470-8CC8F34E336F}"/>
            </c:ext>
          </c:extLst>
        </c:ser>
        <c:ser>
          <c:idx val="8"/>
          <c:order val="8"/>
          <c:tx>
            <c:strRef>
              <c:f>'Sheet1 (2)'!$A$37</c:f>
              <c:strCache>
                <c:ptCount val="1"/>
              </c:strCache>
            </c:strRef>
          </c:tx>
          <c:spPr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75E8-42DE-9470-8CC8F34E336F}"/>
            </c:ext>
          </c:extLst>
        </c:ser>
        <c:ser>
          <c:idx val="9"/>
          <c:order val="9"/>
          <c:tx>
            <c:strRef>
              <c:f>'Sheet1 (2)'!$A$38</c:f>
              <c:strCache>
                <c:ptCount val="1"/>
              </c:strCache>
            </c:strRef>
          </c:tx>
          <c:spPr>
            <a:gradFill>
              <a:gsLst>
                <a:gs pos="0">
                  <a:srgbClr val="002060"/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(2)'!$B$38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75E8-42DE-9470-8CC8F34E336F}"/>
            </c:ext>
          </c:extLst>
        </c:ser>
        <c:ser>
          <c:idx val="10"/>
          <c:order val="10"/>
          <c:tx>
            <c:strRef>
              <c:f>'Sheet1 (2)'!$A$39</c:f>
              <c:strCache>
                <c:ptCount val="1"/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(2)'!$B$39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A-75E8-42DE-9470-8CC8F34E336F}"/>
            </c:ext>
          </c:extLst>
        </c:ser>
        <c:ser>
          <c:idx val="11"/>
          <c:order val="11"/>
          <c:tx>
            <c:strRef>
              <c:f>'Sheet1 (2)'!$A$40</c:f>
              <c:strCache>
                <c:ptCount val="1"/>
              </c:strCache>
            </c:strRef>
          </c:tx>
          <c:spPr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(2)'!$B$40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B-75E8-42DE-9470-8CC8F34E336F}"/>
            </c:ext>
          </c:extLst>
        </c:ser>
        <c:ser>
          <c:idx val="12"/>
          <c:order val="12"/>
          <c:tx>
            <c:strRef>
              <c:f>'Sheet1 (2)'!$A$41</c:f>
              <c:strCache>
                <c:ptCount val="1"/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(2)'!$B$41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C-75E8-42DE-9470-8CC8F34E336F}"/>
            </c:ext>
          </c:extLst>
        </c:ser>
        <c:ser>
          <c:idx val="13"/>
          <c:order val="13"/>
          <c:tx>
            <c:strRef>
              <c:f>'Sheet1 (2)'!$A$42</c:f>
              <c:strCache>
                <c:ptCount val="1"/>
              </c:strCache>
            </c:strRef>
          </c:tx>
          <c:spPr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(2)'!$B$42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D-75E8-42DE-9470-8CC8F34E3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2050055167"/>
        <c:axId val="2050057247"/>
      </c:barChart>
      <c:catAx>
        <c:axId val="2050055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0057247"/>
        <c:crosses val="autoZero"/>
        <c:auto val="1"/>
        <c:lblAlgn val="ctr"/>
        <c:lblOffset val="100"/>
        <c:noMultiLvlLbl val="0"/>
      </c:catAx>
      <c:valAx>
        <c:axId val="2050057247"/>
        <c:scaling>
          <c:orientation val="minMax"/>
          <c:max val="2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055167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58809715366717E-2"/>
          <c:y val="8.5871975995926414E-2"/>
          <c:w val="0.91988888888888887"/>
          <c:h val="0.7561620840175726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'Sheet1 (2)'!$A$49</c:f>
              <c:strCache>
                <c:ptCount val="1"/>
                <c:pt idx="0">
                  <c:v>In Use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(2)'!$B$49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D-40F5-A43F-658FA52C886E}"/>
            </c:ext>
          </c:extLst>
        </c:ser>
        <c:ser>
          <c:idx val="1"/>
          <c:order val="1"/>
          <c:tx>
            <c:strRef>
              <c:f>'Sheet1 (2)'!$A$50</c:f>
              <c:strCache>
                <c:ptCount val="1"/>
                <c:pt idx="0">
                  <c:v>IRT Powered</c:v>
                </c:pt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8A3E"/>
                  </a:gs>
                  <a:gs pos="50000">
                    <a:srgbClr val="00C459"/>
                  </a:gs>
                  <a:gs pos="100000">
                    <a:srgbClr val="00DA63"/>
                  </a:gs>
                </a:gsLst>
                <a:lin ang="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C2D-40F5-A43F-658FA52C886E}"/>
              </c:ext>
            </c:extLst>
          </c:dPt>
          <c:val>
            <c:numRef>
              <c:f>'Sheet1 (2)'!$B$50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2D-40F5-A43F-658FA52C886E}"/>
            </c:ext>
          </c:extLst>
        </c:ser>
        <c:ser>
          <c:idx val="2"/>
          <c:order val="2"/>
          <c:tx>
            <c:strRef>
              <c:f>'Sheet1 (2)'!$A$51</c:f>
              <c:strCache>
                <c:ptCount val="1"/>
                <c:pt idx="0">
                  <c:v>Idle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(2)'!$B$51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2D-40F5-A43F-658FA52C886E}"/>
            </c:ext>
          </c:extLst>
        </c:ser>
        <c:ser>
          <c:idx val="3"/>
          <c:order val="3"/>
          <c:tx>
            <c:strRef>
              <c:f>'Sheet1 (2)'!$A$52</c:f>
              <c:strCache>
                <c:ptCount val="1"/>
                <c:pt idx="0">
                  <c:v>IRT Powered</c:v>
                </c:pt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(2)'!$B$52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2D-40F5-A43F-658FA52C886E}"/>
            </c:ext>
          </c:extLst>
        </c:ser>
        <c:ser>
          <c:idx val="4"/>
          <c:order val="4"/>
          <c:tx>
            <c:strRef>
              <c:f>'Sheet1 (2)'!$A$53</c:f>
              <c:strCache>
                <c:ptCount val="1"/>
                <c:pt idx="0">
                  <c:v>In Use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(2)'!$B$53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2D-40F5-A43F-658FA52C886E}"/>
            </c:ext>
          </c:extLst>
        </c:ser>
        <c:ser>
          <c:idx val="5"/>
          <c:order val="5"/>
          <c:tx>
            <c:strRef>
              <c:f>'Sheet1 (2)'!$A$54</c:f>
              <c:strCache>
                <c:ptCount val="1"/>
                <c:pt idx="0">
                  <c:v>IRT Powered</c:v>
                </c:pt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(2)'!$B$54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2D-40F5-A43F-658FA52C886E}"/>
            </c:ext>
          </c:extLst>
        </c:ser>
        <c:ser>
          <c:idx val="6"/>
          <c:order val="6"/>
          <c:tx>
            <c:strRef>
              <c:f>'Sheet1 (2)'!$A$55</c:f>
              <c:strCache>
                <c:ptCount val="1"/>
                <c:pt idx="0">
                  <c:v>Idle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(2)'!$B$55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2D-40F5-A43F-658FA52C886E}"/>
            </c:ext>
          </c:extLst>
        </c:ser>
        <c:ser>
          <c:idx val="7"/>
          <c:order val="7"/>
          <c:tx>
            <c:strRef>
              <c:f>'Sheet1 (2)'!$A$56</c:f>
              <c:strCache>
                <c:ptCount val="1"/>
                <c:pt idx="0">
                  <c:v>In Use</c:v>
                </c:pt>
              </c:strCache>
            </c:strRef>
          </c:tx>
          <c:spPr>
            <a:gradFill>
              <a:gsLst>
                <a:gs pos="0">
                  <a:srgbClr val="002060"/>
                </a:gs>
                <a:gs pos="500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(2)'!$B$56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2D-40F5-A43F-658FA52C886E}"/>
            </c:ext>
          </c:extLst>
        </c:ser>
        <c:ser>
          <c:idx val="8"/>
          <c:order val="8"/>
          <c:tx>
            <c:strRef>
              <c:f>'Sheet1 (2)'!$A$57</c:f>
              <c:strCache>
                <c:ptCount val="1"/>
                <c:pt idx="0">
                  <c:v>IRT Powered</c:v>
                </c:pt>
              </c:strCache>
            </c:strRef>
          </c:tx>
          <c:spPr>
            <a:gradFill>
              <a:gsLst>
                <a:gs pos="0">
                  <a:srgbClr val="008A3E"/>
                </a:gs>
                <a:gs pos="50000">
                  <a:srgbClr val="00C459"/>
                </a:gs>
                <a:gs pos="100000">
                  <a:srgbClr val="00DA63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(2)'!$B$57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C2D-40F5-A43F-658FA52C886E}"/>
            </c:ext>
          </c:extLst>
        </c:ser>
        <c:ser>
          <c:idx val="9"/>
          <c:order val="9"/>
          <c:tx>
            <c:strRef>
              <c:f>'Sheet1 (2)'!$A$58</c:f>
              <c:strCache>
                <c:ptCount val="1"/>
                <c:pt idx="0">
                  <c:v>Idle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</c:spPr>
          <c:invertIfNegative val="0"/>
          <c:val>
            <c:numRef>
              <c:f>'Sheet1 (2)'!$B$58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2D-40F5-A43F-658FA52C8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61879232"/>
        <c:axId val="61884224"/>
      </c:barChart>
      <c:catAx>
        <c:axId val="618792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884224"/>
        <c:crosses val="autoZero"/>
        <c:auto val="1"/>
        <c:lblAlgn val="ctr"/>
        <c:lblOffset val="100"/>
        <c:noMultiLvlLbl val="0"/>
      </c:catAx>
      <c:valAx>
        <c:axId val="61884224"/>
        <c:scaling>
          <c:orientation val="minMax"/>
          <c:max val="2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9232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8018D-C4E4-473A-9047-B231C2465E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6E83-65EC-400C-BF40-F9BC46160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1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36E83-65EC-400C-BF40-F9BC461606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94C2-0A29-26D3-DE08-5487F9E09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35885-5795-186A-B1AD-C4EFFE0AB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67FA-61FC-68DA-BF42-B975F078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6F186-6402-9C63-6B41-598C54B4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C79DE-01B1-6964-C1C0-546E973A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DEA7-53FD-2F06-9197-779C192E2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4C3D1-A2EE-0CCA-16D0-04EB62370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78E7C-D611-CB14-DC50-3E944E9A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9133-004B-3274-E5DE-DF42F8B5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AE20B-49FE-C314-C66E-963E79B5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2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E71DCB-865C-E2D2-45A4-2467B98F9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4A98C-4753-5317-3179-6D9B58F95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C454B-B889-88A7-749C-71D5C235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D7E3-ED35-9363-EF2A-EF52CA30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CBC42-0AD0-A057-FA36-96550E05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2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FD3-1DAD-8E62-C92C-3D09B5D4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A6F4B-C85B-C6DB-56B6-42D43DC8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A0774-0D0E-7E71-5432-19DA044D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69FF-39DE-36FA-D20C-3CBDDB43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4E24A-7B83-5E74-998C-CC483066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6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47EF-3E6D-8967-5D69-9D183A15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5ED94-F248-D630-8C1C-3D67BD8B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D6B48-97AC-DF5C-1B70-3ECE11D4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6EF0D-B583-772E-186C-AE392D3B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4F085-0DF8-2777-0F28-64CF1030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0CCE-E389-9AB1-691D-E4966A5EF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C3220-8064-A597-1A37-1F931ABCA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D388C-5567-A26C-6B43-AE305F863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3CE24-A121-5FE0-7477-86186700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A41B2-1B82-1F0F-5FAB-D4BF9A0E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56B09-9F51-B1D3-7C92-61CC3CE0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7902-30C5-22E0-D77D-DDEB8F40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72036-58EE-7E31-09A1-63C4D4AD2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98327-31D6-7748-1EA6-7DDA19BC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F25EE-0E88-CD60-791C-496E7B9F3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871CE-5166-AFCE-E598-24D1181E8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2F13D-9E5A-B77E-2F40-6AD1A4D5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1005C-D207-0472-5EF6-3FCCB42F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4A7FD7-620A-0EBA-1786-AFAD5ADC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9B07-4835-C89A-C48B-AB3EBDB9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33739-796C-F649-CC36-C3C07D7B9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9E3854-76B8-7978-569C-06C201996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79575-1FAF-4939-B859-FE134A0F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C55F6-77DC-9461-CDCF-A1583F46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BA330-6800-EE16-8EDF-218254AE5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117DE-AD30-6943-83C1-C4F879CF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5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D2D7-54A7-2CE8-DC90-5C0F5297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2C09-B2B6-804D-8D42-BFBD7F3EE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79DD0-BCDF-1181-402A-561923614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AEB81-C87F-9F9E-613E-E5871E84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E8DAC-94D8-88D2-A2D0-F5C602FC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A15E9-DCA3-E64A-BBB8-570207FC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6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0C41-33B6-94AB-ABD4-177ECA6C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F38AE-E8EF-2A8F-2099-5135D9868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78D50-CA75-4395-2ED4-5742CEB08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682A5-4D01-CE68-0D19-5A27CDD8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A75BF-4CCB-633D-4AC1-EF80567E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5A328-D04A-DFAB-BEB3-392FC6DE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C6BD7-B780-4D86-E560-8E38E336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10D04-508F-1524-3BE4-8E74CE723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83FA-BBB3-ED5B-1373-9D06FB6EF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45F6D-1FC8-4E0C-90FB-26353FAB8619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8D6EB-DE09-A3E2-7D9C-A3368BD04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8DC4-928C-A31A-9061-CB4B3CF77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85CAF-5629-438B-85B4-C2B1955218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0EA46E-7DAC-D2FC-29B2-4F944EAC7822}"/>
              </a:ext>
            </a:extLst>
          </p:cNvPr>
          <p:cNvCxnSpPr>
            <a:cxnSpLocks/>
          </p:cNvCxnSpPr>
          <p:nvPr userDrawn="1"/>
        </p:nvCxnSpPr>
        <p:spPr>
          <a:xfrm>
            <a:off x="0" y="948548"/>
            <a:ext cx="1216282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CF8B7F9-6C15-7BA8-D534-3773FF346C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325" y="71472"/>
            <a:ext cx="1828800" cy="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9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0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00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5AD59-A339-D916-E7CF-78DB7E3740A3}"/>
              </a:ext>
            </a:extLst>
          </p:cNvPr>
          <p:cNvSpPr txBox="1"/>
          <p:nvPr/>
        </p:nvSpPr>
        <p:spPr>
          <a:xfrm>
            <a:off x="269132" y="1643974"/>
            <a:ext cx="11653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How to Reduce Fuel &amp; Maintenance Expenditures by $87K per Locomotive, And Decrease GHG Emissions, with an Idle Reduction System from ACS-RS</a:t>
            </a:r>
          </a:p>
        </p:txBody>
      </p:sp>
    </p:spTree>
    <p:extLst>
      <p:ext uri="{BB962C8B-B14F-4D97-AF65-F5344CB8AC3E}">
        <p14:creationId xmlns:p14="http://schemas.microsoft.com/office/powerpoint/2010/main" val="353760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AD70D-1E50-75E8-E8CD-D912793703D4}"/>
              </a:ext>
            </a:extLst>
          </p:cNvPr>
          <p:cNvSpPr txBox="1"/>
          <p:nvPr/>
        </p:nvSpPr>
        <p:spPr>
          <a:xfrm>
            <a:off x="95763" y="288587"/>
            <a:ext cx="854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Day in the Life of a Yard Locomotive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E4F654-6145-2917-6364-5CE8CD570109}"/>
              </a:ext>
            </a:extLst>
          </p:cNvPr>
          <p:cNvGrpSpPr/>
          <p:nvPr/>
        </p:nvGrpSpPr>
        <p:grpSpPr>
          <a:xfrm>
            <a:off x="905547" y="1195029"/>
            <a:ext cx="4447032" cy="3307902"/>
            <a:chOff x="905547" y="1195029"/>
            <a:chExt cx="4447032" cy="3307902"/>
          </a:xfrm>
        </p:grpSpPr>
        <p:pic>
          <p:nvPicPr>
            <p:cNvPr id="4" name="Picture 3" descr="A train on the railway tracks&#10;&#10;Description automatically generated with medium confidence">
              <a:extLst>
                <a:ext uri="{FF2B5EF4-FFF2-40B4-BE49-F238E27FC236}">
                  <a16:creationId xmlns:a16="http://schemas.microsoft.com/office/drawing/2014/main" id="{D65BFD6B-C777-49E5-579F-6FEFB45EA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47" y="1595139"/>
              <a:ext cx="4447032" cy="290779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D545BC-C2C2-6576-D9ED-4DEA871BD4E1}"/>
                </a:ext>
              </a:extLst>
            </p:cNvPr>
            <p:cNvSpPr txBox="1"/>
            <p:nvPr/>
          </p:nvSpPr>
          <p:spPr>
            <a:xfrm>
              <a:off x="905547" y="1195029"/>
              <a:ext cx="4447032" cy="40011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Use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18CD3D-206A-BE1A-38E5-57EBCA8A405B}"/>
              </a:ext>
            </a:extLst>
          </p:cNvPr>
          <p:cNvGrpSpPr/>
          <p:nvPr/>
        </p:nvGrpSpPr>
        <p:grpSpPr>
          <a:xfrm>
            <a:off x="6839424" y="1195029"/>
            <a:ext cx="4376991" cy="3495312"/>
            <a:chOff x="6839424" y="1195029"/>
            <a:chExt cx="4376991" cy="3495312"/>
          </a:xfrm>
        </p:grpSpPr>
        <p:pic>
          <p:nvPicPr>
            <p:cNvPr id="6" name="Picture 5" descr="A train on the railway tracks&#10;&#10;Description automatically generated with medium confidence">
              <a:extLst>
                <a:ext uri="{FF2B5EF4-FFF2-40B4-BE49-F238E27FC236}">
                  <a16:creationId xmlns:a16="http://schemas.microsoft.com/office/drawing/2014/main" id="{E99AD9C7-427C-6EDB-FB35-A59117954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096" y="1596976"/>
              <a:ext cx="4365319" cy="30933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5BA1AC-4290-2C93-F0F3-CD0F62B0AAE3}"/>
                </a:ext>
              </a:extLst>
            </p:cNvPr>
            <p:cNvSpPr txBox="1"/>
            <p:nvPr/>
          </p:nvSpPr>
          <p:spPr>
            <a:xfrm>
              <a:off x="6839424" y="1195029"/>
              <a:ext cx="4373786" cy="40011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Parked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F2C8FC-3CFF-5B5B-93EA-120654F10D23}"/>
              </a:ext>
            </a:extLst>
          </p:cNvPr>
          <p:cNvSpPr txBox="1"/>
          <p:nvPr/>
        </p:nvSpPr>
        <p:spPr>
          <a:xfrm>
            <a:off x="893873" y="4599068"/>
            <a:ext cx="444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cars around and positioning them to form a train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 Seven Hours Per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2CF8B-6970-2E0F-2179-80350A673EB9}"/>
              </a:ext>
            </a:extLst>
          </p:cNvPr>
          <p:cNvSpPr txBox="1"/>
          <p:nvPr/>
        </p:nvSpPr>
        <p:spPr>
          <a:xfrm>
            <a:off x="6410528" y="4599266"/>
            <a:ext cx="53502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not in use, Locomotive Engines cannot be turned off for an extend time periods: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not being able to restart due to battery 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variety of on-board systems may need to remain operational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Yard Locomotive could idle for 17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/day, equating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Gallons of additional fuel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2000+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additional GHG emissions </a:t>
            </a:r>
          </a:p>
        </p:txBody>
      </p:sp>
    </p:spTree>
    <p:extLst>
      <p:ext uri="{BB962C8B-B14F-4D97-AF65-F5344CB8AC3E}">
        <p14:creationId xmlns:p14="http://schemas.microsoft.com/office/powerpoint/2010/main" val="369571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1000"/>
    </mc:Choice>
    <mc:Fallback>
      <p:transition advClick="0" advTm="2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iagram&#10;&#10;Description automatically generated">
            <a:extLst>
              <a:ext uri="{FF2B5EF4-FFF2-40B4-BE49-F238E27FC236}">
                <a16:creationId xmlns:a16="http://schemas.microsoft.com/office/drawing/2014/main" id="{DE63207C-4D6F-9C78-466C-A2827D00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0" y="1418377"/>
            <a:ext cx="11210878" cy="4953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90890-2E95-02F6-5B5E-2D56296ED10F}"/>
              </a:ext>
            </a:extLst>
          </p:cNvPr>
          <p:cNvSpPr txBox="1"/>
          <p:nvPr/>
        </p:nvSpPr>
        <p:spPr>
          <a:xfrm>
            <a:off x="134674" y="123217"/>
            <a:ext cx="869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Railroad Solutions Introduces the Next Generation in Idle Reduction Technology</a:t>
            </a:r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880BD662-E758-D975-7BBC-2E95CFF9628F}"/>
              </a:ext>
            </a:extLst>
          </p:cNvPr>
          <p:cNvSpPr/>
          <p:nvPr/>
        </p:nvSpPr>
        <p:spPr>
          <a:xfrm>
            <a:off x="5421549" y="2422187"/>
            <a:ext cx="739302" cy="680936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14121-4CCA-6136-3D9A-33EADAC4B78C}"/>
              </a:ext>
            </a:extLst>
          </p:cNvPr>
          <p:cNvSpPr/>
          <p:nvPr/>
        </p:nvSpPr>
        <p:spPr>
          <a:xfrm>
            <a:off x="6096000" y="1418377"/>
            <a:ext cx="5172075" cy="686648"/>
          </a:xfrm>
          <a:prstGeom prst="roundRect">
            <a:avLst/>
          </a:prstGeom>
          <a:solidFill>
            <a:srgbClr val="20004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The ACS-RS Electrolyte system  provides all the functionality of an AESS, supplemented by a 33 kWH L-I Energy Module that can overcome many of the inefficiencies of a legacy AESS system </a:t>
            </a:r>
          </a:p>
        </p:txBody>
      </p:sp>
    </p:spTree>
    <p:extLst>
      <p:ext uri="{BB962C8B-B14F-4D97-AF65-F5344CB8AC3E}">
        <p14:creationId xmlns:p14="http://schemas.microsoft.com/office/powerpoint/2010/main" val="85237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AA803AC-17AB-4819-8308-529AF6EADA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48586"/>
              </p:ext>
            </p:extLst>
          </p:nvPr>
        </p:nvGraphicFramePr>
        <p:xfrm>
          <a:off x="233464" y="3962039"/>
          <a:ext cx="3844490" cy="133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51AFBAC-FBF9-424C-81A6-98AA7C93A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898589"/>
              </p:ext>
            </p:extLst>
          </p:nvPr>
        </p:nvGraphicFramePr>
        <p:xfrm>
          <a:off x="4256440" y="3998006"/>
          <a:ext cx="3679120" cy="133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3203E4F-91BB-44A4-8E84-2BA611A5C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04459"/>
              </p:ext>
            </p:extLst>
          </p:nvPr>
        </p:nvGraphicFramePr>
        <p:xfrm>
          <a:off x="8143636" y="3896470"/>
          <a:ext cx="3679120" cy="146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61BF4A-17E0-385E-0692-BE61576085F1}"/>
              </a:ext>
            </a:extLst>
          </p:cNvPr>
          <p:cNvSpPr txBox="1"/>
          <p:nvPr/>
        </p:nvSpPr>
        <p:spPr>
          <a:xfrm>
            <a:off x="233464" y="1109733"/>
            <a:ext cx="11751013" cy="3231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Low Horsepower Locomotive can idle up to 4500 hours a year, based on it being in service 270 days a year/7 hours a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DC78C-B2EC-A4ED-4297-33CA55605519}"/>
              </a:ext>
            </a:extLst>
          </p:cNvPr>
          <p:cNvSpPr txBox="1"/>
          <p:nvPr/>
        </p:nvSpPr>
        <p:spPr>
          <a:xfrm>
            <a:off x="1018161" y="1659201"/>
            <a:ext cx="1015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Reduction Time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82CB8-7350-6891-EF48-8B7293DA021E}"/>
              </a:ext>
            </a:extLst>
          </p:cNvPr>
          <p:cNvSpPr txBox="1"/>
          <p:nvPr/>
        </p:nvSpPr>
        <p:spPr>
          <a:xfrm>
            <a:off x="161167" y="2090583"/>
            <a:ext cx="395149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#1 (Worst Case)  - Locomotive service time is consecutive and all systems fully powered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-1174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Locomotive systems are run off of L-I powerpack for 3.5 Hours</a:t>
            </a:r>
          </a:p>
          <a:p>
            <a:pPr marL="117475" indent="-1174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L-I powerpack recharges for 2.5 hours while locomotive idles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74FE41-95B5-CBE1-FCED-3DBF7732831C}"/>
              </a:ext>
            </a:extLst>
          </p:cNvPr>
          <p:cNvSpPr txBox="1"/>
          <p:nvPr/>
        </p:nvSpPr>
        <p:spPr>
          <a:xfrm>
            <a:off x="4192141" y="2118684"/>
            <a:ext cx="395149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#2 (Best Case) - HVAC systems not engaged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-1174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Locomotive systems are run off of L-I powerpack for 8 Hours</a:t>
            </a:r>
          </a:p>
          <a:p>
            <a:pPr marL="117475" indent="-1174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L-I powerpack recharges for 2.5 hours while locomotive idles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4ADB0-488E-3BF4-EF4C-8EED68883D4C}"/>
              </a:ext>
            </a:extLst>
          </p:cNvPr>
          <p:cNvSpPr txBox="1"/>
          <p:nvPr/>
        </p:nvSpPr>
        <p:spPr>
          <a:xfrm>
            <a:off x="8143636" y="2089212"/>
            <a:ext cx="395149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#3 (Real World) – Locomotive Service Time is random and all systems fully powered</a:t>
            </a:r>
          </a:p>
          <a:p>
            <a:pPr algn="ctr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-1174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Locomotive systems are run off of L-I powerpack for 3.5 Hrs. or until Locomotive goes into service</a:t>
            </a:r>
          </a:p>
          <a:p>
            <a:pPr marL="117475" indent="-11747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L-I powerpack recharges for 2.5 hours while locomotive idles or is in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Servie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542BA-4637-4F6F-196F-6C005D3B6C1E}"/>
              </a:ext>
            </a:extLst>
          </p:cNvPr>
          <p:cNvSpPr/>
          <p:nvPr/>
        </p:nvSpPr>
        <p:spPr>
          <a:xfrm>
            <a:off x="389106" y="3896470"/>
            <a:ext cx="214009" cy="214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B290FF-E429-5FB1-220E-986B2F628D7D}"/>
              </a:ext>
            </a:extLst>
          </p:cNvPr>
          <p:cNvSpPr/>
          <p:nvPr/>
        </p:nvSpPr>
        <p:spPr>
          <a:xfrm>
            <a:off x="1486505" y="3896470"/>
            <a:ext cx="214009" cy="2140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279AC8-E344-52E9-5E76-8BEEB57A99E1}"/>
              </a:ext>
            </a:extLst>
          </p:cNvPr>
          <p:cNvSpPr/>
          <p:nvPr/>
        </p:nvSpPr>
        <p:spPr>
          <a:xfrm>
            <a:off x="2953790" y="3878609"/>
            <a:ext cx="214009" cy="2140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C228C5-B355-AC27-AC6C-F0121DE4234B}"/>
              </a:ext>
            </a:extLst>
          </p:cNvPr>
          <p:cNvSpPr txBox="1"/>
          <p:nvPr/>
        </p:nvSpPr>
        <p:spPr>
          <a:xfrm>
            <a:off x="648825" y="3897563"/>
            <a:ext cx="973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 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DAF509-2645-6EF7-2B07-9A49750505EB}"/>
              </a:ext>
            </a:extLst>
          </p:cNvPr>
          <p:cNvSpPr txBox="1"/>
          <p:nvPr/>
        </p:nvSpPr>
        <p:spPr>
          <a:xfrm>
            <a:off x="1710241" y="3894888"/>
            <a:ext cx="1211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Battery Powered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B7D225-869F-1F4F-AC4B-51AE4C28D251}"/>
              </a:ext>
            </a:extLst>
          </p:cNvPr>
          <p:cNvSpPr txBox="1"/>
          <p:nvPr/>
        </p:nvSpPr>
        <p:spPr>
          <a:xfrm>
            <a:off x="3171502" y="3864258"/>
            <a:ext cx="774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Idling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DEA816-65AC-B23B-E849-AEDCBD5375E5}"/>
              </a:ext>
            </a:extLst>
          </p:cNvPr>
          <p:cNvSpPr/>
          <p:nvPr/>
        </p:nvSpPr>
        <p:spPr>
          <a:xfrm>
            <a:off x="4493315" y="3927100"/>
            <a:ext cx="214009" cy="214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22D8E4-A86F-BB95-F553-B24192BB3C71}"/>
              </a:ext>
            </a:extLst>
          </p:cNvPr>
          <p:cNvSpPr/>
          <p:nvPr/>
        </p:nvSpPr>
        <p:spPr>
          <a:xfrm>
            <a:off x="5590714" y="3927100"/>
            <a:ext cx="214009" cy="2140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12089D-7C92-C59A-90C6-76ECA42BBA83}"/>
              </a:ext>
            </a:extLst>
          </p:cNvPr>
          <p:cNvSpPr/>
          <p:nvPr/>
        </p:nvSpPr>
        <p:spPr>
          <a:xfrm>
            <a:off x="7057999" y="3909239"/>
            <a:ext cx="214009" cy="2140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68A710-6780-E09B-B73F-9CA5A578CA53}"/>
              </a:ext>
            </a:extLst>
          </p:cNvPr>
          <p:cNvSpPr txBox="1"/>
          <p:nvPr/>
        </p:nvSpPr>
        <p:spPr>
          <a:xfrm>
            <a:off x="4753034" y="3928193"/>
            <a:ext cx="973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 Service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CFEBE-17DC-AD73-FA70-B207CA2245FC}"/>
              </a:ext>
            </a:extLst>
          </p:cNvPr>
          <p:cNvSpPr txBox="1"/>
          <p:nvPr/>
        </p:nvSpPr>
        <p:spPr>
          <a:xfrm>
            <a:off x="5814450" y="3925518"/>
            <a:ext cx="1211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Battery Powered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4C7575-FA53-2FF7-5A46-C43548249891}"/>
              </a:ext>
            </a:extLst>
          </p:cNvPr>
          <p:cNvSpPr txBox="1"/>
          <p:nvPr/>
        </p:nvSpPr>
        <p:spPr>
          <a:xfrm>
            <a:off x="7275711" y="3894888"/>
            <a:ext cx="774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Idling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274B87-05BF-1D43-E49E-5F250611B54E}"/>
              </a:ext>
            </a:extLst>
          </p:cNvPr>
          <p:cNvSpPr/>
          <p:nvPr/>
        </p:nvSpPr>
        <p:spPr>
          <a:xfrm>
            <a:off x="8354271" y="3922471"/>
            <a:ext cx="214009" cy="214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049BC8-F89E-1CC9-E408-3C428BD2C6DB}"/>
              </a:ext>
            </a:extLst>
          </p:cNvPr>
          <p:cNvSpPr/>
          <p:nvPr/>
        </p:nvSpPr>
        <p:spPr>
          <a:xfrm>
            <a:off x="9451670" y="3922471"/>
            <a:ext cx="214009" cy="21400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728670-6C4B-2CF6-F8D5-4CF9F29A7A27}"/>
              </a:ext>
            </a:extLst>
          </p:cNvPr>
          <p:cNvSpPr/>
          <p:nvPr/>
        </p:nvSpPr>
        <p:spPr>
          <a:xfrm>
            <a:off x="10918955" y="3904610"/>
            <a:ext cx="214009" cy="2140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04BE46-2D6F-DCF0-0415-0B28239482F7}"/>
              </a:ext>
            </a:extLst>
          </p:cNvPr>
          <p:cNvSpPr txBox="1"/>
          <p:nvPr/>
        </p:nvSpPr>
        <p:spPr>
          <a:xfrm>
            <a:off x="8613990" y="3923564"/>
            <a:ext cx="973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 Service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B3E3CE-3886-F985-A5A2-3D35FD22803D}"/>
              </a:ext>
            </a:extLst>
          </p:cNvPr>
          <p:cNvSpPr txBox="1"/>
          <p:nvPr/>
        </p:nvSpPr>
        <p:spPr>
          <a:xfrm>
            <a:off x="9675406" y="3920889"/>
            <a:ext cx="1211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Battery Powered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3AD2E2-E9FC-9D37-353E-18FB2947BF29}"/>
              </a:ext>
            </a:extLst>
          </p:cNvPr>
          <p:cNvSpPr txBox="1"/>
          <p:nvPr/>
        </p:nvSpPr>
        <p:spPr>
          <a:xfrm>
            <a:off x="11136667" y="3890259"/>
            <a:ext cx="774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Idling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52E446-8A52-F31F-81C1-6AD100BADD86}"/>
              </a:ext>
            </a:extLst>
          </p:cNvPr>
          <p:cNvGrpSpPr/>
          <p:nvPr/>
        </p:nvGrpSpPr>
        <p:grpSpPr>
          <a:xfrm>
            <a:off x="311286" y="5515586"/>
            <a:ext cx="3766668" cy="803831"/>
            <a:chOff x="134672" y="5029203"/>
            <a:chExt cx="2339395" cy="17572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ADDD1E9-41CC-3B65-FDCF-82EF11B1B066}"/>
                </a:ext>
              </a:extLst>
            </p:cNvPr>
            <p:cNvSpPr/>
            <p:nvPr/>
          </p:nvSpPr>
          <p:spPr>
            <a:xfrm>
              <a:off x="134674" y="5029203"/>
              <a:ext cx="2297242" cy="1637489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AD7F1A-A0C0-6035-FC1B-4E68C73DE608}"/>
                </a:ext>
              </a:extLst>
            </p:cNvPr>
            <p:cNvSpPr txBox="1"/>
            <p:nvPr/>
          </p:nvSpPr>
          <p:spPr>
            <a:xfrm>
              <a:off x="134672" y="5087562"/>
              <a:ext cx="2339395" cy="169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Idle Time Reduced by 10.5 Hrs (62%)</a:t>
              </a:r>
            </a:p>
            <a:p>
              <a:pPr marL="174625" indent="-174625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Yearly Fuel &amp; Maintenance Savings of $81K (@ $4.00/gal)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85A4921-5467-365B-DD3D-7687D29737ED}"/>
              </a:ext>
            </a:extLst>
          </p:cNvPr>
          <p:cNvSpPr/>
          <p:nvPr/>
        </p:nvSpPr>
        <p:spPr>
          <a:xfrm>
            <a:off x="4351145" y="5515585"/>
            <a:ext cx="3698798" cy="74902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B837B4-60ED-EA54-66AE-32E6F960FF5A}"/>
              </a:ext>
            </a:extLst>
          </p:cNvPr>
          <p:cNvSpPr txBox="1"/>
          <p:nvPr/>
        </p:nvSpPr>
        <p:spPr>
          <a:xfrm>
            <a:off x="4421331" y="5531479"/>
            <a:ext cx="3493114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Time Reduced by 14.2 Hrs (84%)</a:t>
            </a: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Fuel &amp; Maintenance Savings of $107K (@ $4.00/gal)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3AD694-7C60-368B-E454-67E4C1764256}"/>
              </a:ext>
            </a:extLst>
          </p:cNvPr>
          <p:cNvSpPr/>
          <p:nvPr/>
        </p:nvSpPr>
        <p:spPr>
          <a:xfrm>
            <a:off x="8323134" y="5515584"/>
            <a:ext cx="3698798" cy="74902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760386-CF08-17A6-972C-FECB12BBDD29}"/>
              </a:ext>
            </a:extLst>
          </p:cNvPr>
          <p:cNvSpPr txBox="1"/>
          <p:nvPr/>
        </p:nvSpPr>
        <p:spPr>
          <a:xfrm>
            <a:off x="8349990" y="5518754"/>
            <a:ext cx="3493114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Time Reduced by 11.4 Hrs (67%)</a:t>
            </a:r>
          </a:p>
          <a:p>
            <a:pPr marL="174625" indent="-174625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Fuel &amp; Maintenance Savings of $87K (@ $4.00/gal)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08949B-B053-4C32-E7F2-7A945B690455}"/>
              </a:ext>
            </a:extLst>
          </p:cNvPr>
          <p:cNvSpPr txBox="1"/>
          <p:nvPr/>
        </p:nvSpPr>
        <p:spPr>
          <a:xfrm>
            <a:off x="1461658" y="6420640"/>
            <a:ext cx="9268681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Power and Recharge Times Based on Norfolk Southern Pilot Program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FE0212-5DB9-34E0-8DCE-9F3CA3C2FD48}"/>
              </a:ext>
            </a:extLst>
          </p:cNvPr>
          <p:cNvSpPr txBox="1"/>
          <p:nvPr/>
        </p:nvSpPr>
        <p:spPr>
          <a:xfrm>
            <a:off x="134674" y="123217"/>
            <a:ext cx="869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ACS-RS </a:t>
            </a:r>
            <a:r>
              <a:rPr lang="en-US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Can Reduce Idle Time Between 62% - 84%</a:t>
            </a:r>
          </a:p>
        </p:txBody>
      </p:sp>
    </p:spTree>
    <p:extLst>
      <p:ext uri="{BB962C8B-B14F-4D97-AF65-F5344CB8AC3E}">
        <p14:creationId xmlns:p14="http://schemas.microsoft.com/office/powerpoint/2010/main" val="183648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BBC01-1430-9957-D082-2AC9A0F9F9F8}"/>
              </a:ext>
            </a:extLst>
          </p:cNvPr>
          <p:cNvSpPr txBox="1"/>
          <p:nvPr/>
        </p:nvSpPr>
        <p:spPr>
          <a:xfrm>
            <a:off x="134673" y="191310"/>
            <a:ext cx="9408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ACS-RS </a:t>
            </a: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 Power System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Provides a Variety of Non-Financial Benefits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991430F-9F18-268B-67BC-25AB6A220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352" y="1181558"/>
            <a:ext cx="1575816" cy="157581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A66B288-2659-8AEE-08F4-D110B9A60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91" y="1157265"/>
            <a:ext cx="1487424" cy="148742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DEE396A-4C16-387D-AB70-5A1896D15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6" y="1158214"/>
            <a:ext cx="1575816" cy="1487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E06BB5-CC37-FED6-194F-FAC0FEA03C44}"/>
              </a:ext>
            </a:extLst>
          </p:cNvPr>
          <p:cNvSpPr txBox="1"/>
          <p:nvPr/>
        </p:nvSpPr>
        <p:spPr>
          <a:xfrm>
            <a:off x="605422" y="2876707"/>
            <a:ext cx="253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Green House Gas Emissions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D720B-D478-DAD5-2E7A-FA9741C7E4BF}"/>
              </a:ext>
            </a:extLst>
          </p:cNvPr>
          <p:cNvSpPr txBox="1"/>
          <p:nvPr/>
        </p:nvSpPr>
        <p:spPr>
          <a:xfrm>
            <a:off x="4513095" y="2841203"/>
            <a:ext cx="253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Reliable Engine Starts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94AAE-8695-BAE9-C2F9-7A2AA88843A8}"/>
              </a:ext>
            </a:extLst>
          </p:cNvPr>
          <p:cNvSpPr txBox="1"/>
          <p:nvPr/>
        </p:nvSpPr>
        <p:spPr>
          <a:xfrm>
            <a:off x="7990288" y="2843102"/>
            <a:ext cx="398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Crew Comfort &amp; Safety/Improved Community Relations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5433F-DA2D-3D7B-4ED2-5C3ACE0AB0DF}"/>
              </a:ext>
            </a:extLst>
          </p:cNvPr>
          <p:cNvSpPr txBox="1"/>
          <p:nvPr/>
        </p:nvSpPr>
        <p:spPr>
          <a:xfrm>
            <a:off x="48639" y="3512464"/>
            <a:ext cx="3746662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Proportional decrease in both running and cold start emissions (Approx 2000 lbs./day)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B11ED-E91E-B00B-8001-45FD9B61CC51}"/>
              </a:ext>
            </a:extLst>
          </p:cNvPr>
          <p:cNvSpPr txBox="1"/>
          <p:nvPr/>
        </p:nvSpPr>
        <p:spPr>
          <a:xfrm>
            <a:off x="48639" y="4247592"/>
            <a:ext cx="96951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E456ED-2170-3563-6865-3A47A912861C}"/>
              </a:ext>
            </a:extLst>
          </p:cNvPr>
          <p:cNvSpPr txBox="1"/>
          <p:nvPr/>
        </p:nvSpPr>
        <p:spPr>
          <a:xfrm>
            <a:off x="1251626" y="4247592"/>
            <a:ext cx="96951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SO2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CH4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DE23A-F81E-F080-A52F-E7C15544888B}"/>
              </a:ext>
            </a:extLst>
          </p:cNvPr>
          <p:cNvSpPr txBox="1"/>
          <p:nvPr/>
        </p:nvSpPr>
        <p:spPr>
          <a:xfrm>
            <a:off x="0" y="5047183"/>
            <a:ext cx="3746662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other EPA regulated pollutants</a:t>
            </a:r>
          </a:p>
          <a:p>
            <a:pPr marL="282575" lvl="1" indent="-1651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Unburned Diesel Fuel</a:t>
            </a:r>
          </a:p>
          <a:p>
            <a:pPr marL="282575" lvl="1" indent="-1651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 oil slip into exhaust</a:t>
            </a:r>
          </a:p>
        </p:txBody>
      </p:sp>
      <p:pic>
        <p:nvPicPr>
          <p:cNvPr id="17" name="Picture 16" descr="A picture containing train, track, transport, traveling&#10;&#10;Description automatically generated">
            <a:extLst>
              <a:ext uri="{FF2B5EF4-FFF2-40B4-BE49-F238E27FC236}">
                <a16:creationId xmlns:a16="http://schemas.microsoft.com/office/drawing/2014/main" id="{7A1F1199-EC7C-202A-9905-CCFD35DEF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67" y="5367239"/>
            <a:ext cx="1415343" cy="12919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A17BA5-CFB5-10C0-74A3-D9EBCA5153CF}"/>
              </a:ext>
            </a:extLst>
          </p:cNvPr>
          <p:cNvSpPr txBox="1"/>
          <p:nvPr/>
        </p:nvSpPr>
        <p:spPr>
          <a:xfrm>
            <a:off x="3912037" y="3512464"/>
            <a:ext cx="3746662" cy="16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ACS-RS 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 Power System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trickle charges the Lead Acid Batteries so they are ready to go when the Locomotive needs to restart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optimum results, pair with the ACS-RS Battery Cranking Monitor to provide in-cab display of battery voltage levels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25655ED-001C-BB9D-F1BC-F633C7F2E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45" y="5339557"/>
            <a:ext cx="2030815" cy="11716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61ABE-C796-4809-F111-21152311A28F}"/>
              </a:ext>
            </a:extLst>
          </p:cNvPr>
          <p:cNvSpPr txBox="1"/>
          <p:nvPr/>
        </p:nvSpPr>
        <p:spPr>
          <a:xfrm>
            <a:off x="7990287" y="3512464"/>
            <a:ext cx="398024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Crew can continually operate in a temperature controlled environment 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Walkway, Steps and Cab fully lighted to improve safety 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 and TIR systems continue to operate</a:t>
            </a:r>
          </a:p>
          <a:p>
            <a:pPr marL="117475" indent="-117475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noise and odorous emissions for the surrounding communities</a:t>
            </a:r>
          </a:p>
        </p:txBody>
      </p:sp>
      <p:pic>
        <p:nvPicPr>
          <p:cNvPr id="19" name="Picture 18" descr="A train on the railway tracks&#10;&#10;Description automatically generated with medium confidence">
            <a:extLst>
              <a:ext uri="{FF2B5EF4-FFF2-40B4-BE49-F238E27FC236}">
                <a16:creationId xmlns:a16="http://schemas.microsoft.com/office/drawing/2014/main" id="{D368CD5F-F8C2-7629-5E49-6FA1CE71A53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/>
        </p:blipFill>
        <p:spPr>
          <a:xfrm>
            <a:off x="9542834" y="5367239"/>
            <a:ext cx="2412460" cy="1012644"/>
          </a:xfrm>
          <a:prstGeom prst="rect">
            <a:avLst/>
          </a:prstGeom>
        </p:spPr>
      </p:pic>
      <p:pic>
        <p:nvPicPr>
          <p:cNvPr id="21" name="Picture 20" descr="A picture containing text, person, indoor, kitchen&#10;&#10;Description automatically generated">
            <a:extLst>
              <a:ext uri="{FF2B5EF4-FFF2-40B4-BE49-F238E27FC236}">
                <a16:creationId xmlns:a16="http://schemas.microsoft.com/office/drawing/2014/main" id="{B52B71B8-CE1B-4D73-2534-92D6ABA0AB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79" y="5306430"/>
            <a:ext cx="1553080" cy="117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7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rectangular object with red buttons and switches&#10;&#10;Description automatically generated">
            <a:extLst>
              <a:ext uri="{FF2B5EF4-FFF2-40B4-BE49-F238E27FC236}">
                <a16:creationId xmlns:a16="http://schemas.microsoft.com/office/drawing/2014/main" id="{3DA385E6-870D-4580-785E-4D27F06AC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14" y="3595578"/>
            <a:ext cx="1048360" cy="1369055"/>
          </a:xfrm>
          <a:prstGeom prst="rect">
            <a:avLst/>
          </a:prstGeom>
        </p:spPr>
      </p:pic>
      <p:pic>
        <p:nvPicPr>
          <p:cNvPr id="2" name="Picture 1" descr="A computer drawing of a machine&#10;&#10;Description automatically generated with medium confidence">
            <a:extLst>
              <a:ext uri="{FF2B5EF4-FFF2-40B4-BE49-F238E27FC236}">
                <a16:creationId xmlns:a16="http://schemas.microsoft.com/office/drawing/2014/main" id="{DAB5129A-391C-8FBE-2AAF-AB992BE0A0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870"/>
          <a:stretch/>
        </p:blipFill>
        <p:spPr>
          <a:xfrm>
            <a:off x="2411664" y="3582419"/>
            <a:ext cx="2293686" cy="1361056"/>
          </a:xfrm>
          <a:prstGeom prst="rect">
            <a:avLst/>
          </a:prstGeom>
        </p:spPr>
      </p:pic>
      <p:pic>
        <p:nvPicPr>
          <p:cNvPr id="3" name="Picture 2" descr="A machine with many small boxes&#10;&#10;Description automatically generated with medium confidence">
            <a:extLst>
              <a:ext uri="{FF2B5EF4-FFF2-40B4-BE49-F238E27FC236}">
                <a16:creationId xmlns:a16="http://schemas.microsoft.com/office/drawing/2014/main" id="{E4D57CCA-C77B-7003-9719-D4E87730E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547" y="5249279"/>
            <a:ext cx="2308716" cy="1514502"/>
          </a:xfrm>
          <a:prstGeom prst="rect">
            <a:avLst/>
          </a:prstGeom>
        </p:spPr>
      </p:pic>
      <p:pic>
        <p:nvPicPr>
          <p:cNvPr id="8" name="Picture 7" descr="A computer screen with a diagram&#10;&#10;Description automatically generated">
            <a:extLst>
              <a:ext uri="{FF2B5EF4-FFF2-40B4-BE49-F238E27FC236}">
                <a16:creationId xmlns:a16="http://schemas.microsoft.com/office/drawing/2014/main" id="{78F75B83-4B79-4A58-2683-B85D51FF6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" y="1183763"/>
            <a:ext cx="7911774" cy="2106012"/>
          </a:xfrm>
          <a:prstGeom prst="rect">
            <a:avLst/>
          </a:prstGeom>
        </p:spPr>
      </p:pic>
      <p:pic>
        <p:nvPicPr>
          <p:cNvPr id="9" name="Picture 8" descr="A white machine with a circular fan&#10;&#10;Description automatically generated">
            <a:extLst>
              <a:ext uri="{FF2B5EF4-FFF2-40B4-BE49-F238E27FC236}">
                <a16:creationId xmlns:a16="http://schemas.microsoft.com/office/drawing/2014/main" id="{C94EC320-0430-1580-307E-CBAA9058A3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4" y="5365727"/>
            <a:ext cx="1048361" cy="1369056"/>
          </a:xfrm>
          <a:prstGeom prst="rect">
            <a:avLst/>
          </a:prstGeom>
        </p:spPr>
      </p:pic>
      <p:pic>
        <p:nvPicPr>
          <p:cNvPr id="10" name="Picture 9" descr="A close-up of a machine&#10;&#10;Description automatically generated">
            <a:extLst>
              <a:ext uri="{FF2B5EF4-FFF2-40B4-BE49-F238E27FC236}">
                <a16:creationId xmlns:a16="http://schemas.microsoft.com/office/drawing/2014/main" id="{9D9EFF8B-6280-5E08-28EE-4340C93C2C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76" y="1794013"/>
            <a:ext cx="951151" cy="1348316"/>
          </a:xfrm>
          <a:prstGeom prst="rect">
            <a:avLst/>
          </a:prstGeom>
        </p:spPr>
      </p:pic>
      <p:pic>
        <p:nvPicPr>
          <p:cNvPr id="11" name="Picture 10" descr="A screenshot of a cell battery&#10;&#10;Description automatically generated">
            <a:extLst>
              <a:ext uri="{FF2B5EF4-FFF2-40B4-BE49-F238E27FC236}">
                <a16:creationId xmlns:a16="http://schemas.microsoft.com/office/drawing/2014/main" id="{D3F239D2-61E0-2289-BD4A-13F198A6AD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41" y="1908313"/>
            <a:ext cx="1645920" cy="94996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32B2E9-90F7-15AB-880F-2D6863A07937}"/>
              </a:ext>
            </a:extLst>
          </p:cNvPr>
          <p:cNvCxnSpPr/>
          <p:nvPr/>
        </p:nvCxnSpPr>
        <p:spPr>
          <a:xfrm>
            <a:off x="6096000" y="1943100"/>
            <a:ext cx="28194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78E0B02-8B8D-1C4A-8CBF-9CB3E38F07F9}"/>
              </a:ext>
            </a:extLst>
          </p:cNvPr>
          <p:cNvSpPr txBox="1"/>
          <p:nvPr/>
        </p:nvSpPr>
        <p:spPr>
          <a:xfrm>
            <a:off x="5302034" y="3568226"/>
            <a:ext cx="6804239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L-I Battery Energy Module and Make-up Air Compressor Mount in the Sandbox in the Long Hood of the Locomotive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33 kWH Energy Module is comprised of 18 individual battery cards which are mounted in series inside of an industrial enclosure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enclosure has heating and cooling capability to ensure the Energy Module operates within its optimum temperature range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Make-Up Air compressor is powered via the energy module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Cabinet is internally wired to applicable industrial grade quick disconnects to facilitate easy installation and maintenance. </a:t>
            </a:r>
          </a:p>
          <a:p>
            <a:pPr marL="228600" indent="-2286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CD04C-217C-0103-2CBA-770E81573E02}"/>
              </a:ext>
            </a:extLst>
          </p:cNvPr>
          <p:cNvSpPr txBox="1"/>
          <p:nvPr/>
        </p:nvSpPr>
        <p:spPr>
          <a:xfrm>
            <a:off x="134674" y="123217"/>
            <a:ext cx="8698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&amp; Clean Integration Into Your Locomotive Using Industrially Hardened Components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2D6D38-7047-F6E8-DCDC-92DC088DBA1D}"/>
              </a:ext>
            </a:extLst>
          </p:cNvPr>
          <p:cNvCxnSpPr>
            <a:cxnSpLocks/>
          </p:cNvCxnSpPr>
          <p:nvPr/>
        </p:nvCxnSpPr>
        <p:spPr>
          <a:xfrm flipH="1">
            <a:off x="1415174" y="3595578"/>
            <a:ext cx="1280401" cy="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CA9ED6-0AA1-C7D1-3CAE-4627D740CEFF}"/>
              </a:ext>
            </a:extLst>
          </p:cNvPr>
          <p:cNvCxnSpPr>
            <a:cxnSpLocks/>
          </p:cNvCxnSpPr>
          <p:nvPr/>
        </p:nvCxnSpPr>
        <p:spPr>
          <a:xfrm flipH="1">
            <a:off x="1415174" y="4943475"/>
            <a:ext cx="1280401" cy="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51CC51-C086-889A-51CE-B531AC82B239}"/>
              </a:ext>
            </a:extLst>
          </p:cNvPr>
          <p:cNvCxnSpPr/>
          <p:nvPr/>
        </p:nvCxnSpPr>
        <p:spPr>
          <a:xfrm>
            <a:off x="1314450" y="2600325"/>
            <a:ext cx="0" cy="99525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369138E-0597-02D9-2917-3D85D20B3CB0}"/>
              </a:ext>
            </a:extLst>
          </p:cNvPr>
          <p:cNvSpPr txBox="1"/>
          <p:nvPr/>
        </p:nvSpPr>
        <p:spPr>
          <a:xfrm>
            <a:off x="8704153" y="1152260"/>
            <a:ext cx="3548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Locomotive Control System Mounts in the Cab Electrical Cabinet</a:t>
            </a:r>
          </a:p>
        </p:txBody>
      </p:sp>
    </p:spTree>
    <p:extLst>
      <p:ext uri="{BB962C8B-B14F-4D97-AF65-F5344CB8AC3E}">
        <p14:creationId xmlns:p14="http://schemas.microsoft.com/office/powerpoint/2010/main" val="9733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boat&#10;&#10;Description automatically generated">
            <a:extLst>
              <a:ext uri="{FF2B5EF4-FFF2-40B4-BE49-F238E27FC236}">
                <a16:creationId xmlns:a16="http://schemas.microsoft.com/office/drawing/2014/main" id="{78535042-1FF3-783C-46B0-00A52397C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614"/>
            <a:ext cx="12192000" cy="1950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93638-D30E-1BC3-31C2-C84A4A9C3A25}"/>
              </a:ext>
            </a:extLst>
          </p:cNvPr>
          <p:cNvSpPr txBox="1"/>
          <p:nvPr/>
        </p:nvSpPr>
        <p:spPr>
          <a:xfrm>
            <a:off x="134673" y="191310"/>
            <a:ext cx="94081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Technology Proven in Other Harsh-Duty Applications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840C3C-C990-A811-8477-746097E5754B}"/>
              </a:ext>
            </a:extLst>
          </p:cNvPr>
          <p:cNvSpPr/>
          <p:nvPr/>
        </p:nvSpPr>
        <p:spPr>
          <a:xfrm>
            <a:off x="134673" y="1274324"/>
            <a:ext cx="9067693" cy="4697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Idle Mitigation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80FA99-7059-8E08-19A6-FC6802746D38}"/>
              </a:ext>
            </a:extLst>
          </p:cNvPr>
          <p:cNvSpPr/>
          <p:nvPr/>
        </p:nvSpPr>
        <p:spPr>
          <a:xfrm>
            <a:off x="9336825" y="1261355"/>
            <a:ext cx="2720502" cy="4697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Remote Power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23EA3-FC31-ACBC-3DB7-4CFC4698AA55}"/>
              </a:ext>
            </a:extLst>
          </p:cNvPr>
          <p:cNvSpPr txBox="1"/>
          <p:nvPr/>
        </p:nvSpPr>
        <p:spPr>
          <a:xfrm>
            <a:off x="134673" y="3842795"/>
            <a:ext cx="2880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EDCAC-C35C-CCE5-B6EE-912A2CA01782}"/>
              </a:ext>
            </a:extLst>
          </p:cNvPr>
          <p:cNvSpPr txBox="1"/>
          <p:nvPr/>
        </p:nvSpPr>
        <p:spPr>
          <a:xfrm>
            <a:off x="3215100" y="3874987"/>
            <a:ext cx="270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Tug-Boats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07779-2E09-1118-9FE0-372950056822}"/>
              </a:ext>
            </a:extLst>
          </p:cNvPr>
          <p:cNvSpPr txBox="1"/>
          <p:nvPr/>
        </p:nvSpPr>
        <p:spPr>
          <a:xfrm>
            <a:off x="6123672" y="3885982"/>
            <a:ext cx="307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Moving Equipment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A2376-0C4A-CB6B-B926-C2DC4A67D605}"/>
              </a:ext>
            </a:extLst>
          </p:cNvPr>
          <p:cNvSpPr txBox="1"/>
          <p:nvPr/>
        </p:nvSpPr>
        <p:spPr>
          <a:xfrm>
            <a:off x="9401891" y="3842795"/>
            <a:ext cx="2643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Irrigation Systems</a:t>
            </a:r>
          </a:p>
        </p:txBody>
      </p:sp>
    </p:spTree>
    <p:extLst>
      <p:ext uri="{BB962C8B-B14F-4D97-AF65-F5344CB8AC3E}">
        <p14:creationId xmlns:p14="http://schemas.microsoft.com/office/powerpoint/2010/main" val="2549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691</Words>
  <Application>Microsoft Office PowerPoint</Application>
  <PresentationFormat>Widescreen</PresentationFormat>
  <Paragraphs>84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Neagle</dc:creator>
  <cp:lastModifiedBy>Bob Neagle</cp:lastModifiedBy>
  <cp:revision>40</cp:revision>
  <dcterms:created xsi:type="dcterms:W3CDTF">2022-09-30T14:51:09Z</dcterms:created>
  <dcterms:modified xsi:type="dcterms:W3CDTF">2024-10-08T14:46:10Z</dcterms:modified>
</cp:coreProperties>
</file>